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DARK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</a:rPr>
              <a:t>Star Cloud / 研發成果發表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</a:rPr>
              <a:t>2026/04/22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828800"/>
            <a:ext cx="91440" cy="13716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9FA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 Cloud 研發成果發表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560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 IoT 通訊升級：從 HTTP 邁向 MQTT 高併發架構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年 4 月 22 日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本週核心重點摘要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2C39A"/>
                </a:solidFill>
              </a:rPr>
              <a:t>全面啟動機台通訊底層架構升級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2011680"/>
            <a:ext cx="2560320" cy="22860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2011680"/>
            <a:ext cx="2560320" cy="7315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2860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FAFB"/>
                </a:solidFill>
              </a:rPr>
              <a:t>1. 架構轉換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確立 MQTT 高併發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通訊架構與資料流向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91840" y="2011680"/>
            <a:ext cx="2560320" cy="22860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9" name="Shape 7"/>
          <p:cNvSpPr/>
          <p:nvPr/>
        </p:nvSpPr>
        <p:spPr>
          <a:xfrm>
            <a:off x="3291840" y="2011680"/>
            <a:ext cx="2560320" cy="7315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0" name="Text 8"/>
          <p:cNvSpPr/>
          <p:nvPr/>
        </p:nvSpPr>
        <p:spPr>
          <a:xfrm>
            <a:off x="3474720" y="22860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FAFB"/>
                </a:solidFill>
              </a:rPr>
              <a:t>2. API 升級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474720" y="292608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完成首批高頻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HTTP API 端點轉換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126480" y="2011680"/>
            <a:ext cx="2560320" cy="22860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3" name="Shape 11"/>
          <p:cNvSpPr/>
          <p:nvPr/>
        </p:nvSpPr>
        <p:spPr>
          <a:xfrm>
            <a:off x="6126480" y="2011680"/>
            <a:ext cx="2560320" cy="7315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22860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FAFB"/>
                </a:solidFill>
              </a:rPr>
              <a:t>3. 終端對接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309360" y="292608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Android 終端連線機制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</a:rPr>
              <a:t>實作與持續測試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為什麼要轉換至 MQTT？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3840480" cy="27432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73736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7171"/>
                </a:solidFill>
              </a:rPr>
              <a:t>痛點：舊版 HTTP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應付高頻心跳回報（如 B010）容易產生效能瓶頸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單向 Pull 模式缺乏即時性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產生極大的 Server 負載負擔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663440" y="1463040"/>
            <a:ext cx="4023360" cy="27432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17373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C39A"/>
                </a:solidFill>
              </a:rPr>
              <a:t>優勢：新版 MQTT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4937760" y="2377440"/>
            <a:ext cx="3474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低延遲、高吞吐量，專為物聯網設計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大幅降低系統頻寬消耗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9CA3AF"/>
                </a:solidFill>
              </a:rPr>
              <a:t>雙向即時通訊，遠端指令下發即時生效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Star Cloud 專屬 MQTT 高併發架構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2011680"/>
            <a:ext cx="1828800" cy="1371600"/>
          </a:xfrm>
          <a:prstGeom prst="rect">
            <a:avLst/>
          </a:prstGeom>
          <a:solidFill>
            <a:srgbClr val="1F2937"/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1945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終端 APP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Android APP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(WSS 安全連線)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468880" y="2468880"/>
            <a:ext cx="548640" cy="365760"/>
          </a:xfrm>
          <a:prstGeom prst="rightArrow">
            <a:avLst/>
          </a:prstGeom>
          <a:solidFill>
            <a:srgbClr val="00A896"/>
          </a:solidFill>
          <a:ln/>
        </p:spPr>
      </p:sp>
      <p:sp>
        <p:nvSpPr>
          <p:cNvPr id="7" name="Shape 5"/>
          <p:cNvSpPr/>
          <p:nvPr/>
        </p:nvSpPr>
        <p:spPr>
          <a:xfrm>
            <a:off x="3200400" y="2011680"/>
            <a:ext cx="1828800" cy="1371600"/>
          </a:xfrm>
          <a:prstGeom prst="rect">
            <a:avLst/>
          </a:prstGeom>
          <a:solidFill>
            <a:srgbClr val="1F2937"/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21945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EMQX Broker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291840" y="256032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叢集管理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連線與 Topic 分發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212080" y="2468880"/>
            <a:ext cx="548640" cy="365760"/>
          </a:xfrm>
          <a:prstGeom prst="rightArrow">
            <a:avLst/>
          </a:prstGeom>
          <a:solidFill>
            <a:srgbClr val="00A896"/>
          </a:solidFill>
          <a:ln/>
        </p:spPr>
      </p:sp>
      <p:sp>
        <p:nvSpPr>
          <p:cNvPr id="11" name="Shape 9"/>
          <p:cNvSpPr/>
          <p:nvPr/>
        </p:nvSpPr>
        <p:spPr>
          <a:xfrm>
            <a:off x="5943600" y="1097280"/>
            <a:ext cx="1828800" cy="1371600"/>
          </a:xfrm>
          <a:prstGeom prst="rect">
            <a:avLst/>
          </a:prstGeom>
          <a:solidFill>
            <a:srgbClr val="1F2937"/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0" y="12801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Go Gateway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164592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輕量級接收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快速轉發 Redis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675120" y="2560320"/>
            <a:ext cx="365760" cy="548640"/>
          </a:xfrm>
          <a:prstGeom prst="downArrow">
            <a:avLst/>
          </a:prstGeom>
          <a:solidFill>
            <a:srgbClr val="00A896"/>
          </a:solidFill>
          <a:ln/>
        </p:spPr>
      </p:sp>
      <p:sp>
        <p:nvSpPr>
          <p:cNvPr id="15" name="Shape 13"/>
          <p:cNvSpPr/>
          <p:nvPr/>
        </p:nvSpPr>
        <p:spPr>
          <a:xfrm>
            <a:off x="5943600" y="3200400"/>
            <a:ext cx="1828800" cy="1371600"/>
          </a:xfrm>
          <a:prstGeom prst="rect">
            <a:avLst/>
          </a:prstGeom>
          <a:solidFill>
            <a:srgbClr val="1F2937"/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33832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Laravel Worker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035040" y="374904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透過 Queue/Job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</a:rPr>
              <a:t>異步寫入 MySQL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本週已完成轉換的 API 項目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solidFill>
            <a:srgbClr val="1F2937"/>
          </a:solidFill>
          <a:ln w="12700">
            <a:solidFill>
              <a:srgbClr val="37415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645920"/>
            <a:ext cx="91440" cy="10972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828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9FAFB"/>
                </a:solidFill>
              </a:rPr>
              <a:t>B010 心跳回報 (Heartbeat)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A3AF"/>
                </a:solidFill>
              </a:rPr>
              <a:t>廢棄舊版 HTTP 端點，機台改由定期發布 MQTT Heartbeat 事件，降低資源消耗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3108960"/>
            <a:ext cx="8229600" cy="1097280"/>
          </a:xfrm>
          <a:prstGeom prst="rect">
            <a:avLst/>
          </a:prstGeom>
          <a:solidFill>
            <a:srgbClr val="1F2937"/>
          </a:solidFill>
          <a:ln w="12700">
            <a:solidFill>
              <a:srgbClr val="37415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3108960"/>
            <a:ext cx="91440" cy="10972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291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9FAFB"/>
                </a:solidFill>
              </a:rPr>
              <a:t>B013 狀態與錯誤上報 (Error &amp; Status)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37490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A3AF"/>
                </a:solidFill>
              </a:rPr>
              <a:t>全面移除 HTTP API，整合進 MQTT 異常上報流程，並對應 MachineService 硬體代碼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寫指令的 MQTT 實作進度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645920"/>
            <a:ext cx="3840480" cy="27432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92024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C39A"/>
                </a:solidFill>
              </a:rPr>
              <a:t>開發成果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256032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完成管理端透過 MQTT 下發指令的邏輯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實作基本的遠端指令 Topic 訂閱與下發機制對接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663440" y="1645920"/>
            <a:ext cx="4023360" cy="2743200"/>
          </a:xfrm>
          <a:prstGeom prst="rect">
            <a:avLst/>
          </a:prstGeom>
          <a:solidFill>
            <a:srgbClr val="028090">
              <a:alpha val="20000"/>
            </a:srgbClr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63440" y="256032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9FAFB"/>
                </a:solidFill>
              </a:rPr>
              <a:t>雙向即時對接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目前面臨的挑戰與排查中問題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solidFill>
            <a:srgbClr val="7F1D1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9202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ECACA"/>
                </a:solidFill>
              </a:rPr>
              <a:t>主要挑戰：每 10 分鐘的規律性斷線問題（尚未解決）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機台與 EMQX 之間會出現高度規律的斷線重連現象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目前正在積極釐清以下可能原因：</a:t>
            </a:r>
            <a:endParaRPr lang="en-US" sz="1800" dirty="0"/>
          </a:p>
          <a:p>
            <a:pPr lvl="1" marL="6858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Nginx Proxy Manager 逾時設定</a:t>
            </a:r>
            <a:endParaRPr lang="en-US" sz="1800" dirty="0"/>
          </a:p>
          <a:p>
            <a:pPr lvl="1" marL="6858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Cloudflare 防火牆阻擋規則</a:t>
            </a:r>
            <a:endParaRPr lang="en-US" sz="1800" dirty="0"/>
          </a:p>
          <a:p>
            <a:pPr lvl="1" marL="685800" indent="-342900">
              <a:buSzPct val="100000"/>
              <a:buChar char="•"/>
            </a:pPr>
            <a:r>
              <a:rPr lang="en-US" sz="1800" dirty="0">
                <a:solidFill>
                  <a:srgbClr val="F9FAFB"/>
                </a:solidFill>
              </a:rPr>
              <a:t>Broker 內部的連線生命週期機制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9FAFB"/>
                </a:solidFill>
              </a:rPr>
              <a:t>下週計畫與展望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645920"/>
            <a:ext cx="914400" cy="10972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0"/>
            <a:ext cx="914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FAFB"/>
                </a:solidFill>
              </a:rPr>
              <a:t>01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1371600" y="1645920"/>
            <a:ext cx="7315200" cy="109728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6" name="Text 4"/>
          <p:cNvSpPr/>
          <p:nvPr/>
        </p:nvSpPr>
        <p:spPr>
          <a:xfrm>
            <a:off x="1645920" y="1828800"/>
            <a:ext cx="6766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</a:rPr>
              <a:t>優先任務：穩定底層連線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45920" y="228600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A3AF"/>
                </a:solidFill>
              </a:rPr>
              <a:t>集中資源徹底解決 10 分鐘規律性斷線問題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914400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3108960"/>
            <a:ext cx="914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FAFB"/>
                </a:solidFill>
              </a:rPr>
              <a:t>02</a:t>
            </a:r>
            <a:endParaRPr lang="en-US" sz="4000" dirty="0"/>
          </a:p>
        </p:txBody>
      </p:sp>
      <p:sp>
        <p:nvSpPr>
          <p:cNvPr id="10" name="Shape 8"/>
          <p:cNvSpPr/>
          <p:nvPr/>
        </p:nvSpPr>
        <p:spPr>
          <a:xfrm>
            <a:off x="1371600" y="3108960"/>
            <a:ext cx="7315200" cy="109728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1" name="Text 9"/>
          <p:cNvSpPr/>
          <p:nvPr/>
        </p:nvSpPr>
        <p:spPr>
          <a:xfrm>
            <a:off x="1645920" y="3291840"/>
            <a:ext cx="6766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C39A"/>
                </a:solidFill>
              </a:rPr>
              <a:t>後續計畫：核心業務開發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645920" y="374904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A3AF"/>
                </a:solidFill>
              </a:rPr>
              <a:t>開始實作倉庫管理與銷售管理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Cloud 研發成果發表</dc:title>
  <dc:subject>PptxGenJS Presentation</dc:subject>
  <dc:creator>Star Cloud Team</dc:creator>
  <cp:lastModifiedBy>Star Cloud Team</cp:lastModifiedBy>
  <cp:revision>1</cp:revision>
  <dcterms:created xsi:type="dcterms:W3CDTF">2026-04-22T04:49:28Z</dcterms:created>
  <dcterms:modified xsi:type="dcterms:W3CDTF">2026-04-22T04:49:28Z</dcterms:modified>
</cp:coreProperties>
</file>